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801600" cy="9601200" type="A3"/>
  <p:notesSz cx="6797675" cy="9926638"/>
  <p:defaultTextStyle>
    <a:defPPr>
      <a:defRPr lang="da-DK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5952" y="9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9CDD2-9454-4689-ACA4-B416A005971C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64733-F043-4916-8AEE-E9911A42041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4433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64733-F043-4916-8AEE-E9911A420413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9210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839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998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909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59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24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142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736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89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293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230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519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C6DA7-5D76-45EB-961D-CD2E2C5F35DE}" type="datetimeFigureOut">
              <a:rPr lang="da-DK" smtClean="0"/>
              <a:t>17-09-2025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809E-CEAD-4ED7-96E7-BBABD42CC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374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Lige forbindelse 40"/>
          <p:cNvCxnSpPr/>
          <p:nvPr/>
        </p:nvCxnSpPr>
        <p:spPr>
          <a:xfrm flipH="1">
            <a:off x="6400800" y="2822374"/>
            <a:ext cx="5767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/>
          <p:cNvCxnSpPr>
            <a:stCxn id="32" idx="0"/>
          </p:cNvCxnSpPr>
          <p:nvPr/>
        </p:nvCxnSpPr>
        <p:spPr>
          <a:xfrm flipH="1" flipV="1">
            <a:off x="9750408" y="3942396"/>
            <a:ext cx="485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/>
          <p:cNvCxnSpPr>
            <a:stCxn id="4" idx="2"/>
            <a:endCxn id="31" idx="0"/>
          </p:cNvCxnSpPr>
          <p:nvPr/>
        </p:nvCxnSpPr>
        <p:spPr>
          <a:xfrm flipH="1">
            <a:off x="6400799" y="2415828"/>
            <a:ext cx="1" cy="3354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/>
          <p:cNvCxnSpPr>
            <a:stCxn id="32" idx="2"/>
          </p:cNvCxnSpPr>
          <p:nvPr/>
        </p:nvCxnSpPr>
        <p:spPr>
          <a:xfrm flipH="1">
            <a:off x="9750408" y="4720084"/>
            <a:ext cx="4854" cy="1404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/>
          <p:cNvSpPr/>
          <p:nvPr/>
        </p:nvSpPr>
        <p:spPr>
          <a:xfrm>
            <a:off x="5551105" y="1782156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Afdelingschef</a:t>
            </a:r>
          </a:p>
          <a:p>
            <a:pPr algn="ctr"/>
            <a:r>
              <a:rPr lang="da-DK" sz="800" dirty="0" smtClean="0"/>
              <a:t>NN</a:t>
            </a:r>
            <a:endParaRPr lang="da-DK" sz="800" dirty="0"/>
          </a:p>
        </p:txBody>
      </p:sp>
      <p:sp>
        <p:nvSpPr>
          <p:cNvPr id="17" name="Rektangel 16"/>
          <p:cNvSpPr/>
          <p:nvPr/>
        </p:nvSpPr>
        <p:spPr>
          <a:xfrm>
            <a:off x="352128" y="276857"/>
            <a:ext cx="12097344" cy="707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b="1" dirty="0" smtClean="0"/>
              <a:t>Bygningsdrift og -service</a:t>
            </a:r>
            <a:endParaRPr lang="da-DK" b="1" dirty="0"/>
          </a:p>
        </p:txBody>
      </p:sp>
      <p:sp>
        <p:nvSpPr>
          <p:cNvPr id="19" name="Ellipse 18"/>
          <p:cNvSpPr/>
          <p:nvPr/>
        </p:nvSpPr>
        <p:spPr>
          <a:xfrm>
            <a:off x="6882521" y="3234267"/>
            <a:ext cx="1750527" cy="561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600" dirty="0" smtClean="0"/>
              <a:t>Administrativ Stab</a:t>
            </a:r>
            <a:endParaRPr lang="da-DK" sz="600" dirty="0"/>
          </a:p>
          <a:p>
            <a:pPr algn="ctr"/>
            <a:r>
              <a:rPr lang="da-DK" sz="600" dirty="0" smtClean="0"/>
              <a:t>Stabsleder Christina Værndal</a:t>
            </a:r>
          </a:p>
        </p:txBody>
      </p:sp>
      <p:sp>
        <p:nvSpPr>
          <p:cNvPr id="21" name="Ellipse 20"/>
          <p:cNvSpPr/>
          <p:nvPr/>
        </p:nvSpPr>
        <p:spPr>
          <a:xfrm>
            <a:off x="4661770" y="3236718"/>
            <a:ext cx="1260674" cy="561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600" dirty="0" smtClean="0"/>
              <a:t>Stab</a:t>
            </a:r>
          </a:p>
          <a:p>
            <a:pPr algn="ctr"/>
            <a:r>
              <a:rPr lang="da-DK" sz="600" dirty="0" smtClean="0"/>
              <a:t>Ledelsessekretariat</a:t>
            </a:r>
          </a:p>
          <a:p>
            <a:pPr algn="ctr"/>
            <a:endParaRPr lang="da-DK" sz="600" dirty="0" smtClean="0"/>
          </a:p>
        </p:txBody>
      </p:sp>
      <p:sp>
        <p:nvSpPr>
          <p:cNvPr id="22" name="Rektangel 21"/>
          <p:cNvSpPr/>
          <p:nvPr/>
        </p:nvSpPr>
        <p:spPr>
          <a:xfrm>
            <a:off x="2166730" y="4086412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Teknisk Sektion </a:t>
            </a:r>
          </a:p>
          <a:p>
            <a:pPr algn="ctr"/>
            <a:r>
              <a:rPr lang="da-DK" sz="800" dirty="0" smtClean="0"/>
              <a:t>Sektionsleder</a:t>
            </a:r>
          </a:p>
          <a:p>
            <a:pPr algn="ctr"/>
            <a:r>
              <a:rPr lang="da-DK" sz="800" dirty="0" smtClean="0"/>
              <a:t>Jørgen Lindegaard</a:t>
            </a:r>
            <a:endParaRPr lang="da-DK" sz="800" dirty="0"/>
          </a:p>
        </p:txBody>
      </p:sp>
      <p:sp>
        <p:nvSpPr>
          <p:cNvPr id="31" name="Rektangel 30"/>
          <p:cNvSpPr/>
          <p:nvPr/>
        </p:nvSpPr>
        <p:spPr>
          <a:xfrm>
            <a:off x="5551104" y="5770024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Projekt &amp; Tegningsdokumentation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Lars Kildelund</a:t>
            </a:r>
            <a:endParaRPr lang="da-DK" sz="800" dirty="0"/>
          </a:p>
        </p:txBody>
      </p:sp>
      <p:sp>
        <p:nvSpPr>
          <p:cNvPr id="32" name="Rektangel 31"/>
          <p:cNvSpPr/>
          <p:nvPr/>
        </p:nvSpPr>
        <p:spPr>
          <a:xfrm>
            <a:off x="8905567" y="4086412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Driftssektionen  Nyt OUH Sektionsleder</a:t>
            </a:r>
          </a:p>
          <a:p>
            <a:pPr algn="ctr"/>
            <a:r>
              <a:rPr lang="da-DK" sz="800" dirty="0" smtClean="0"/>
              <a:t>NN</a:t>
            </a:r>
            <a:endParaRPr lang="da-DK" sz="800" dirty="0"/>
          </a:p>
        </p:txBody>
      </p:sp>
      <p:sp>
        <p:nvSpPr>
          <p:cNvPr id="39" name="Rektangel 38"/>
          <p:cNvSpPr/>
          <p:nvPr/>
        </p:nvSpPr>
        <p:spPr>
          <a:xfrm>
            <a:off x="8921080" y="5770024"/>
            <a:ext cx="1699389" cy="1174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SCADA</a:t>
            </a:r>
          </a:p>
          <a:p>
            <a:pPr algn="ctr"/>
            <a:r>
              <a:rPr lang="da-DK" sz="800" dirty="0" err="1" smtClean="0"/>
              <a:t>Commissioning</a:t>
            </a:r>
            <a:endParaRPr lang="da-DK" sz="800" dirty="0" smtClean="0"/>
          </a:p>
          <a:p>
            <a:pPr algn="ctr"/>
            <a:r>
              <a:rPr lang="da-DK" sz="800" dirty="0" smtClean="0"/>
              <a:t>IKT / BIM</a:t>
            </a:r>
          </a:p>
          <a:p>
            <a:pPr algn="ctr"/>
            <a:r>
              <a:rPr lang="da-DK" sz="800" dirty="0" smtClean="0"/>
              <a:t>Granskning</a:t>
            </a:r>
          </a:p>
          <a:p>
            <a:pPr algn="ctr"/>
            <a:r>
              <a:rPr lang="da-DK" sz="800" dirty="0" smtClean="0"/>
              <a:t>Diverse teknikere</a:t>
            </a:r>
            <a:endParaRPr lang="da-DK" sz="800" dirty="0"/>
          </a:p>
        </p:txBody>
      </p:sp>
      <p:cxnSp>
        <p:nvCxnSpPr>
          <p:cNvPr id="47" name="Lige forbindelse 46"/>
          <p:cNvCxnSpPr>
            <a:stCxn id="22" idx="2"/>
          </p:cNvCxnSpPr>
          <p:nvPr/>
        </p:nvCxnSpPr>
        <p:spPr>
          <a:xfrm>
            <a:off x="3016425" y="4720084"/>
            <a:ext cx="14399" cy="4007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/>
          <p:cNvCxnSpPr/>
          <p:nvPr/>
        </p:nvCxnSpPr>
        <p:spPr>
          <a:xfrm>
            <a:off x="3016425" y="3942396"/>
            <a:ext cx="6735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/>
          <p:cNvCxnSpPr>
            <a:stCxn id="21" idx="6"/>
            <a:endCxn id="19" idx="2"/>
          </p:cNvCxnSpPr>
          <p:nvPr/>
        </p:nvCxnSpPr>
        <p:spPr>
          <a:xfrm flipV="1">
            <a:off x="5922444" y="3515098"/>
            <a:ext cx="960077" cy="2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/>
          <p:cNvCxnSpPr/>
          <p:nvPr/>
        </p:nvCxnSpPr>
        <p:spPr>
          <a:xfrm>
            <a:off x="3779942" y="6050855"/>
            <a:ext cx="599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Lige forbindelse 70"/>
          <p:cNvCxnSpPr/>
          <p:nvPr/>
        </p:nvCxnSpPr>
        <p:spPr>
          <a:xfrm>
            <a:off x="3783041" y="7755591"/>
            <a:ext cx="596452" cy="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kstboks 91"/>
          <p:cNvSpPr txBox="1"/>
          <p:nvPr/>
        </p:nvSpPr>
        <p:spPr>
          <a:xfrm>
            <a:off x="11441360" y="9216548"/>
            <a:ext cx="9001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smtClean="0">
                <a:solidFill>
                  <a:schemeClr val="bg1">
                    <a:lumMod val="75000"/>
                  </a:schemeClr>
                </a:solidFill>
              </a:rPr>
              <a:t>2022-august TK</a:t>
            </a:r>
            <a:endParaRPr lang="da-DK" sz="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Rektangel 60"/>
          <p:cNvSpPr/>
          <p:nvPr/>
        </p:nvSpPr>
        <p:spPr>
          <a:xfrm>
            <a:off x="1012436" y="7474760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Nyborg</a:t>
            </a:r>
          </a:p>
          <a:p>
            <a:pPr algn="ctr"/>
            <a:r>
              <a:rPr lang="da-DK" sz="800" dirty="0" smtClean="0"/>
              <a:t>Funktionsleder</a:t>
            </a:r>
            <a:endParaRPr lang="da-DK" sz="800" dirty="0"/>
          </a:p>
          <a:p>
            <a:pPr algn="ctr"/>
            <a:r>
              <a:rPr lang="da-DK" sz="800" dirty="0" smtClean="0"/>
              <a:t>Lars </a:t>
            </a:r>
            <a:r>
              <a:rPr lang="da-DK" sz="800" smtClean="0"/>
              <a:t>Due Andersen</a:t>
            </a:r>
            <a:endParaRPr lang="da-DK" sz="800" dirty="0" smtClean="0"/>
          </a:p>
        </p:txBody>
      </p:sp>
      <p:sp>
        <p:nvSpPr>
          <p:cNvPr id="62" name="Rektangel 61"/>
          <p:cNvSpPr/>
          <p:nvPr/>
        </p:nvSpPr>
        <p:spPr>
          <a:xfrm>
            <a:off x="1009336" y="6627666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Svendborg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Lars Due Andersen</a:t>
            </a:r>
            <a:endParaRPr lang="da-DK" sz="800" dirty="0"/>
          </a:p>
        </p:txBody>
      </p:sp>
      <p:sp>
        <p:nvSpPr>
          <p:cNvPr id="63" name="Rektangel 62"/>
          <p:cNvSpPr/>
          <p:nvPr/>
        </p:nvSpPr>
        <p:spPr>
          <a:xfrm>
            <a:off x="1009337" y="5770024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Snedker &amp; Maler</a:t>
            </a:r>
          </a:p>
          <a:p>
            <a:pPr algn="ctr"/>
            <a:r>
              <a:rPr lang="da-DK" sz="800" dirty="0" smtClean="0"/>
              <a:t>Udenoms arealer &amp; flytning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Thomas Bossen Rich</a:t>
            </a:r>
            <a:endParaRPr lang="da-DK" sz="800" dirty="0"/>
          </a:p>
        </p:txBody>
      </p:sp>
      <p:sp>
        <p:nvSpPr>
          <p:cNvPr id="64" name="Rektangel 63"/>
          <p:cNvSpPr/>
          <p:nvPr/>
        </p:nvSpPr>
        <p:spPr>
          <a:xfrm>
            <a:off x="3308277" y="5770024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Odense VVS &amp; Ventilation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Dennis </a:t>
            </a:r>
            <a:r>
              <a:rPr lang="da-DK" sz="800" dirty="0" err="1" smtClean="0"/>
              <a:t>Corvenius</a:t>
            </a:r>
            <a:r>
              <a:rPr lang="da-DK" sz="800" dirty="0" smtClean="0"/>
              <a:t> Didriksen</a:t>
            </a:r>
            <a:endParaRPr lang="da-DK" sz="800" dirty="0"/>
          </a:p>
        </p:txBody>
      </p:sp>
      <p:sp>
        <p:nvSpPr>
          <p:cNvPr id="68" name="Rektangel 67"/>
          <p:cNvSpPr/>
          <p:nvPr/>
        </p:nvSpPr>
        <p:spPr>
          <a:xfrm>
            <a:off x="3308277" y="7479296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Odense EL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Ejner J. Christiansen</a:t>
            </a:r>
            <a:endParaRPr lang="da-DK" sz="800" dirty="0"/>
          </a:p>
        </p:txBody>
      </p:sp>
      <p:sp>
        <p:nvSpPr>
          <p:cNvPr id="70" name="Rektangel 69"/>
          <p:cNvSpPr/>
          <p:nvPr/>
        </p:nvSpPr>
        <p:spPr>
          <a:xfrm>
            <a:off x="3308277" y="6624660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Odense Maskinværksted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NN</a:t>
            </a:r>
            <a:endParaRPr lang="da-DK" sz="800" dirty="0"/>
          </a:p>
        </p:txBody>
      </p:sp>
      <p:sp>
        <p:nvSpPr>
          <p:cNvPr id="72" name="Ellipse 71"/>
          <p:cNvSpPr/>
          <p:nvPr/>
        </p:nvSpPr>
        <p:spPr>
          <a:xfrm>
            <a:off x="1275765" y="4923377"/>
            <a:ext cx="1166530" cy="561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Stab</a:t>
            </a:r>
          </a:p>
          <a:p>
            <a:pPr algn="ctr"/>
            <a:r>
              <a:rPr lang="da-DK" sz="800" dirty="0" smtClean="0"/>
              <a:t>Energi/Lager</a:t>
            </a:r>
            <a:endParaRPr lang="da-DK" sz="800" dirty="0"/>
          </a:p>
        </p:txBody>
      </p:sp>
      <p:cxnSp>
        <p:nvCxnSpPr>
          <p:cNvPr id="76" name="Lige forbindelse 75"/>
          <p:cNvCxnSpPr>
            <a:stCxn id="63" idx="3"/>
            <a:endCxn id="64" idx="1"/>
          </p:cNvCxnSpPr>
          <p:nvPr/>
        </p:nvCxnSpPr>
        <p:spPr>
          <a:xfrm>
            <a:off x="2708726" y="6086860"/>
            <a:ext cx="599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Lige forbindelse 77"/>
          <p:cNvCxnSpPr>
            <a:stCxn id="62" idx="3"/>
          </p:cNvCxnSpPr>
          <p:nvPr/>
        </p:nvCxnSpPr>
        <p:spPr>
          <a:xfrm>
            <a:off x="2708725" y="6944502"/>
            <a:ext cx="599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Lige forbindelse 79"/>
          <p:cNvCxnSpPr>
            <a:stCxn id="61" idx="3"/>
            <a:endCxn id="68" idx="1"/>
          </p:cNvCxnSpPr>
          <p:nvPr/>
        </p:nvCxnSpPr>
        <p:spPr>
          <a:xfrm>
            <a:off x="2711825" y="7791596"/>
            <a:ext cx="596452" cy="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Lige forbindelse 83"/>
          <p:cNvCxnSpPr>
            <a:stCxn id="72" idx="6"/>
          </p:cNvCxnSpPr>
          <p:nvPr/>
        </p:nvCxnSpPr>
        <p:spPr>
          <a:xfrm>
            <a:off x="2442295" y="5204208"/>
            <a:ext cx="5741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/>
          <p:cNvCxnSpPr>
            <a:stCxn id="22" idx="0"/>
          </p:cNvCxnSpPr>
          <p:nvPr/>
        </p:nvCxnSpPr>
        <p:spPr>
          <a:xfrm flipV="1">
            <a:off x="3016425" y="394239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ktangel 45"/>
          <p:cNvSpPr/>
          <p:nvPr/>
        </p:nvSpPr>
        <p:spPr>
          <a:xfrm>
            <a:off x="5553753" y="4091835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Projekt &amp; Tegningsdokumentation</a:t>
            </a:r>
          </a:p>
          <a:p>
            <a:pPr algn="ctr"/>
            <a:r>
              <a:rPr lang="da-DK" sz="800" dirty="0" smtClean="0"/>
              <a:t>Afdelingschef</a:t>
            </a:r>
          </a:p>
          <a:p>
            <a:pPr algn="ctr"/>
            <a:r>
              <a:rPr lang="da-DK" sz="800" dirty="0" smtClean="0"/>
              <a:t>NN</a:t>
            </a:r>
            <a:endParaRPr lang="da-DK" sz="800" dirty="0"/>
          </a:p>
        </p:txBody>
      </p:sp>
      <p:sp>
        <p:nvSpPr>
          <p:cNvPr id="42" name="Ellipse 41"/>
          <p:cNvSpPr/>
          <p:nvPr/>
        </p:nvSpPr>
        <p:spPr>
          <a:xfrm>
            <a:off x="6879154" y="2574244"/>
            <a:ext cx="1609878" cy="561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da-DK" sz="600" dirty="0" smtClean="0"/>
              <a:t/>
            </a:r>
            <a:br>
              <a:rPr lang="da-DK" sz="600" dirty="0" smtClean="0"/>
            </a:br>
            <a:r>
              <a:rPr lang="da-DK" sz="600" dirty="0" smtClean="0"/>
              <a:t>Center for </a:t>
            </a:r>
            <a:r>
              <a:rPr lang="da-DK" sz="600" dirty="0" err="1" smtClean="0"/>
              <a:t>clinical</a:t>
            </a:r>
            <a:r>
              <a:rPr lang="da-DK" sz="600" dirty="0" smtClean="0"/>
              <a:t> </a:t>
            </a:r>
            <a:r>
              <a:rPr lang="da-DK" sz="600" dirty="0" err="1" smtClean="0"/>
              <a:t>robotics</a:t>
            </a:r>
            <a:endParaRPr lang="da-DK" sz="600" dirty="0"/>
          </a:p>
          <a:p>
            <a:pPr algn="ctr"/>
            <a:r>
              <a:rPr lang="da-DK" sz="600" dirty="0" smtClean="0"/>
              <a:t>Teknisk ansvarlig</a:t>
            </a:r>
          </a:p>
          <a:p>
            <a:pPr algn="ctr"/>
            <a:r>
              <a:rPr lang="da-DK" sz="600" dirty="0" smtClean="0"/>
              <a:t>Esben Hansen</a:t>
            </a:r>
          </a:p>
        </p:txBody>
      </p:sp>
      <p:sp>
        <p:nvSpPr>
          <p:cNvPr id="43" name="Ellipse 42"/>
          <p:cNvSpPr/>
          <p:nvPr/>
        </p:nvSpPr>
        <p:spPr>
          <a:xfrm>
            <a:off x="3585602" y="4923377"/>
            <a:ext cx="1166530" cy="561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700" dirty="0" smtClean="0"/>
              <a:t>Tilbud / udbud på tværs af funktioner</a:t>
            </a:r>
          </a:p>
          <a:p>
            <a:pPr algn="ctr"/>
            <a:r>
              <a:rPr lang="da-DK" sz="700" dirty="0" smtClean="0"/>
              <a:t>Ivan S. Nielsen</a:t>
            </a:r>
          </a:p>
        </p:txBody>
      </p:sp>
      <p:cxnSp>
        <p:nvCxnSpPr>
          <p:cNvPr id="44" name="Lige forbindelse 43"/>
          <p:cNvCxnSpPr>
            <a:stCxn id="43" idx="2"/>
          </p:cNvCxnSpPr>
          <p:nvPr/>
        </p:nvCxnSpPr>
        <p:spPr>
          <a:xfrm flipH="1">
            <a:off x="3008807" y="5204208"/>
            <a:ext cx="5767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 35"/>
          <p:cNvSpPr/>
          <p:nvPr/>
        </p:nvSpPr>
        <p:spPr>
          <a:xfrm>
            <a:off x="1029971" y="8415214"/>
            <a:ext cx="1699389" cy="633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da-DK" sz="800" dirty="0" smtClean="0"/>
              <a:t>Det nye OUH</a:t>
            </a:r>
          </a:p>
          <a:p>
            <a:pPr algn="ctr"/>
            <a:r>
              <a:rPr lang="da-DK" sz="800" dirty="0" smtClean="0"/>
              <a:t>Funktionsleder</a:t>
            </a:r>
          </a:p>
          <a:p>
            <a:pPr algn="ctr"/>
            <a:r>
              <a:rPr lang="da-DK" sz="800" dirty="0" smtClean="0"/>
              <a:t>Brian Storm Andersen</a:t>
            </a:r>
            <a:endParaRPr lang="da-DK" sz="800" dirty="0"/>
          </a:p>
        </p:txBody>
      </p:sp>
      <p:cxnSp>
        <p:nvCxnSpPr>
          <p:cNvPr id="38" name="Lige forbindelse 37"/>
          <p:cNvCxnSpPr/>
          <p:nvPr/>
        </p:nvCxnSpPr>
        <p:spPr>
          <a:xfrm flipV="1">
            <a:off x="2698602" y="8727514"/>
            <a:ext cx="317822" cy="7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9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114</Words>
  <Application>Microsoft Office PowerPoint</Application>
  <PresentationFormat>A3-papir (297 x 420 mm)</PresentationFormat>
  <Paragraphs>54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PowerPoint-præsentation</vt:lpstr>
    </vt:vector>
  </TitlesOfParts>
  <Company>Region Syddanmark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Anja Guldberg</dc:creator>
  <cp:lastModifiedBy>Tine Bloch-Kjær</cp:lastModifiedBy>
  <cp:revision>59</cp:revision>
  <cp:lastPrinted>2019-10-14T05:31:10Z</cp:lastPrinted>
  <dcterms:created xsi:type="dcterms:W3CDTF">2019-06-05T06:23:24Z</dcterms:created>
  <dcterms:modified xsi:type="dcterms:W3CDTF">2025-09-17T09:37:51Z</dcterms:modified>
</cp:coreProperties>
</file>